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731520"/>
            <a:ext cx="91440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FFFFFF"/>
                </a:solidFill>
                <a:latin typeface="Helvetica Neue"/>
              </a:rPr>
              <a:t>SEED ROUND · OCTOBER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023360"/>
            <a:ext cx="1005840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970"/>
              </a:spcAft>
            </a:pPr>
            <a:r>
              <a:rPr sz="5400" b="1">
                <a:solidFill>
                  <a:srgbClr val="FFFFFF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212080"/>
            <a:ext cx="100584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FFFFFF"/>
                </a:solidFill>
                <a:latin typeface="Helvetica Neue"/>
              </a:rPr>
              <a:t>Know your boat is fine without driving to the marina.</a:t>
            </a:r>
          </a:p>
        </p:txBody>
      </p:sp>
      <p:sp>
        <p:nvSpPr>
          <p:cNvPr id="6" name="Rectangle 5"/>
          <p:cNvSpPr/>
          <p:nvPr/>
        </p:nvSpPr>
        <p:spPr>
          <a:xfrm>
            <a:off x="822960" y="3840480"/>
            <a:ext cx="1097280" cy="54864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Boats sink at the dock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Most insurance losses on recreational boats happen while the boat is moored: bilge pump failure, shore-power loss, lines chafing in a storm.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Owners visit every few weeks. Marinas walk the docks once a day.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Existing monitors are $600 of hardware plus a $40 monthly plan, aimed at yachts; the 9 million boats under 40 feet have nothing.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What Tidewatch does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 $149 sealed sensor: bilge level, battery voltage, shore power, GPS geofence, high-water alarm. Installs with two screws.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Alerts to the owner and, with consent, the marina office, over cellular; no boat Wi-Fi needed.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Marina dashboard: every connected slip on one screen, prioritised by risk.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Traction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7315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23C4A"/>
                </a:solidFill>
                <a:latin typeface="Helvetica Neue"/>
              </a:rPr>
              <a:t>4,120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SENSORS ACTIVE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47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7033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23C4A"/>
                </a:solidFill>
                <a:latin typeface="Helvetica Neue"/>
              </a:rPr>
              <a:t>$43k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033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MRR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179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465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23C4A"/>
                </a:solidFill>
                <a:latin typeface="Helvetica Neue"/>
              </a:rPr>
              <a:t>38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MARINA PARTNERS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961120" y="1645920"/>
            <a:ext cx="2514600" cy="1737360"/>
          </a:xfrm>
          <a:prstGeom prst="rect">
            <a:avLst/>
          </a:prstGeom>
          <a:solidFill>
            <a:srgbClr val="F5F6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189720" y="1874519"/>
            <a:ext cx="205740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200"/>
              </a:spcAft>
            </a:pPr>
            <a:r>
              <a:rPr sz="4000" b="1">
                <a:solidFill>
                  <a:srgbClr val="123C4A"/>
                </a:solidFill>
                <a:latin typeface="Helvetica Neue"/>
              </a:rPr>
              <a:t>61%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89720" y="2743200"/>
            <a:ext cx="2057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5"/>
              </a:spcAft>
            </a:pPr>
            <a:r>
              <a:rPr sz="1100" b="0">
                <a:solidFill>
                  <a:srgbClr val="5B6170"/>
                </a:solidFill>
                <a:latin typeface="Helvetica Neue"/>
              </a:rPr>
              <a:t>OF SALES VIA MARINAS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3840480"/>
            <a:ext cx="1051560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210"/>
              </a:spcAft>
            </a:pPr>
            <a:r>
              <a:rPr sz="2200" b="0">
                <a:solidFill>
                  <a:srgbClr val="2A2E38"/>
                </a:solidFill>
                <a:latin typeface="Helvetica Neue"/>
              </a:rPr>
              <a:t>Hardware sold at cost; revenue is the $12 monthly plan. 14-month cohort retention 88%. Two insurers offer a premium discount for Tidewatch-equipped boats.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Business model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Sensor $149, sold at roughly cost.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Subscription $12 a month per boat, or $99 a year.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Marina plan: $2 a month per slip for the dashboard, paid by the marina.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Gross margin 76% on subscriptions.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Marina channel CAC $31 per boat; direct CAC $88.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Insurer referral programme started in July.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Market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11.8 million registered recreational boats in the US; about 2.1 million kept in a marina slip or on a mooring year-round.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At $144 a year per boat that is a $300M serviceable market before marina dashboards and insurer channels.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Europe and Australia roughly double it; we are US-only for now.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Competition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7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731520" y="1645920"/>
          <a:ext cx="1069848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/>
                <a:gridCol w="2139696"/>
                <a:gridCol w="2139696"/>
                <a:gridCol w="2139696"/>
                <a:gridCol w="2139696"/>
              </a:tblGrid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</a:p>
                  </a:txBody>
                  <a:tcPr>
                    <a:solidFill>
                      <a:srgbClr val="123C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Tidewatch</a:t>
                      </a:r>
                    </a:p>
                  </a:txBody>
                  <a:tcPr>
                    <a:solidFill>
                      <a:srgbClr val="123C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Siren Marine</a:t>
                      </a:r>
                    </a:p>
                  </a:txBody>
                  <a:tcPr>
                    <a:solidFill>
                      <a:srgbClr val="123C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Boat Command</a:t>
                      </a:r>
                    </a:p>
                  </a:txBody>
                  <a:tcPr>
                    <a:solidFill>
                      <a:srgbClr val="123C4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FFFFFF"/>
                          </a:solidFill>
                          <a:latin typeface="Helvetica Neue"/>
                        </a:defRPr>
                      </a:pPr>
                      <a:r>
                        <a:t>Nothing</a:t>
                      </a:r>
                    </a:p>
                  </a:txBody>
                  <a:tcPr>
                    <a:solidFill>
                      <a:srgbClr val="123C4A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Hardware price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$149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$599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$349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Monthly plan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$12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$40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$25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Marina dashboard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Yes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No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>
                        <a:defRPr sz="1800" b="1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Target boat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Under 40 ft</a:t>
                      </a:r>
                    </a:p>
                  </a:txBody>
                  <a:tcPr>
                    <a:solidFill>
                      <a:srgbClr val="F5F6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Yachts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  <a:r>
                        <a:t>Mid-size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800">
                          <a:solidFill>
                            <a:srgbClr val="2A2E38"/>
                          </a:solidFill>
                          <a:latin typeface="Helvetica Neue"/>
                        </a:defRPr>
                      </a:pP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Team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Sam Keller, CEO. Ran a 420-slip marina for six years; before that operations at West Marine.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Ana Petrov, CTO. Embedded systems lead at a cellular IoT module maker; 11 years in low-power hardware.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309360" y="1554480"/>
            <a:ext cx="512064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Dev Raman, Head of Partnerships. Insurance partnerships at Progressive's boat division.</a:t>
            </a:r>
          </a:p>
          <a:p>
            <a:pPr algn="l">
              <a:spcAft>
                <a:spcPts val="1100"/>
              </a:spcAft>
            </a:pPr>
            <a:r>
              <a:rPr sz="2000" b="0">
                <a:solidFill>
                  <a:srgbClr val="2A2E38"/>
                </a:solidFill>
                <a:latin typeface="Helvetica Neue"/>
              </a:rPr>
              <a:t>•  Team of 9 in Annapolis; contract manufacturing in Taiwan.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FB4C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502920"/>
            <a:ext cx="106984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760"/>
              </a:spcAft>
            </a:pPr>
            <a:r>
              <a:rPr sz="3200" b="1">
                <a:solidFill>
                  <a:srgbClr val="123C4A"/>
                </a:solidFill>
                <a:latin typeface="Helvetica Neue"/>
              </a:rPr>
              <a:t>The raise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400800"/>
            <a:ext cx="5486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Tidewatch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0" y="640080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550"/>
              </a:spcAft>
            </a:pPr>
            <a:r>
              <a:rPr sz="1000" b="0">
                <a:solidFill>
                  <a:srgbClr val="8A8F9C"/>
                </a:solidFill>
                <a:latin typeface="Helvetica Neue"/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554480"/>
            <a:ext cx="10515600" cy="4389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Raising $3M seed.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Use of funds: 20,000-unit production run, marina sales team for Florida and the Great Lakes, insurer integrations.</a:t>
            </a:r>
          </a:p>
          <a:p>
            <a:pPr algn="l">
              <a:spcAft>
                <a:spcPts val="1320"/>
              </a:spcAft>
            </a:pPr>
            <a:r>
              <a:rPr sz="2400" b="0">
                <a:solidFill>
                  <a:srgbClr val="2A2E38"/>
                </a:solidFill>
                <a:latin typeface="Helvetica Neue"/>
              </a:rPr>
              <a:t>•  Goal: 25,000 active sensors and $300k MRR by end of 2027.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3C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743200"/>
            <a:ext cx="10058400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2420"/>
              </a:spcAft>
            </a:pPr>
            <a:r>
              <a:rPr sz="4400" b="1">
                <a:solidFill>
                  <a:srgbClr val="FFFFFF"/>
                </a:solidFill>
                <a:latin typeface="Helvetica Neue"/>
              </a:rPr>
              <a:t>Thank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749039"/>
            <a:ext cx="100584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100"/>
              </a:spcAft>
            </a:pPr>
            <a:r>
              <a:rPr sz="2000" b="0">
                <a:solidFill>
                  <a:srgbClr val="FFFFFF"/>
                </a:solidFill>
                <a:latin typeface="Helvetica Neue"/>
              </a:rPr>
              <a:t>sam@tidewatch.io · tidewatch.io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