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73152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5"/>
              </a:spcAft>
            </a:pPr>
            <a:r>
              <a:rPr sz="1100" b="0">
                <a:solidFill>
                  <a:srgbClr val="FFFFFF"/>
                </a:solidFill>
                <a:latin typeface="Helvetica Neue"/>
              </a:rPr>
              <a:t>SEED ROUND · SEPTEMBER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02336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2970"/>
              </a:spcAft>
            </a:pPr>
            <a:r>
              <a:rPr sz="5400" b="1">
                <a:solidFill>
                  <a:srgbClr val="FFFFFF"/>
                </a:solidFill>
                <a:latin typeface="Helvetica Neue"/>
              </a:rPr>
              <a:t>Relay Voice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212080"/>
            <a:ext cx="100584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210"/>
              </a:spcAft>
            </a:pPr>
            <a:r>
              <a:rPr sz="2200" b="0">
                <a:solidFill>
                  <a:srgbClr val="FFFFFF"/>
                </a:solidFill>
                <a:latin typeface="Helvetica Neue"/>
              </a:rPr>
              <a:t>The phone system support teams actually like.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3840480"/>
            <a:ext cx="1097280" cy="54864"/>
          </a:xfrm>
          <a:prstGeom prst="rect">
            <a:avLst/>
          </a:prstGeom>
          <a:solidFill>
            <a:srgbClr val="E07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07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60"/>
              </a:spcAft>
            </a:pPr>
            <a:r>
              <a:rPr sz="3200" b="1">
                <a:solidFill>
                  <a:srgbClr val="1F3A5F"/>
                </a:solidFill>
                <a:latin typeface="Helvetica Neue"/>
              </a:rPr>
              <a:t>Support phones are stuck in 2009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Relay Voice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Mid-size support teams still run phones on legacy PBX or a sales dialer that was never built for inbound.</a:t>
            </a:r>
          </a:p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Agents switch between the phone, the helpdesk and a spreadsheet of callbacks. Average handle time is 9.4 minutes; 2.1 of them are after-call admin.</a:t>
            </a:r>
          </a:p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Managers cannot see queue health in real time, so staffing is guesswork.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07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60"/>
              </a:spcAft>
            </a:pPr>
            <a:r>
              <a:rPr sz="3200" b="1">
                <a:solidFill>
                  <a:srgbClr val="1F3A5F"/>
                </a:solidFill>
                <a:latin typeface="Helvetica Neue"/>
              </a:rPr>
              <a:t>What Relay does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Relay Voice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Browser and mobile softphone with the customer's helpdesk ticket open beside the call.</a:t>
            </a:r>
          </a:p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Smart routing by skill, language and ticket history; callbacks instead of hold music.</a:t>
            </a:r>
          </a:p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Live queue wallboard and a weekly staffing forecast from your own call pattern.</a:t>
            </a:r>
          </a:p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Installs in an afternoon. Integrates with Zendesk, Intercom, HubSpot and Salesforce.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07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60"/>
              </a:spcAft>
            </a:pPr>
            <a:r>
              <a:rPr sz="3200" b="1">
                <a:solidFill>
                  <a:srgbClr val="1F3A5F"/>
                </a:solidFill>
                <a:latin typeface="Helvetica Neue"/>
              </a:rPr>
              <a:t>Traction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Relay Voice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4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1645920"/>
            <a:ext cx="2514600" cy="1737360"/>
          </a:xfrm>
          <a:prstGeom prst="rect">
            <a:avLst/>
          </a:prstGeom>
          <a:solidFill>
            <a:srgbClr val="F5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1874519"/>
            <a:ext cx="20574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2200"/>
              </a:spcAft>
            </a:pPr>
            <a:r>
              <a:rPr sz="4000" b="1">
                <a:solidFill>
                  <a:srgbClr val="1F3A5F"/>
                </a:solidFill>
                <a:latin typeface="Helvetica Neue"/>
              </a:rPr>
              <a:t>$71k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743200"/>
            <a:ext cx="2057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5"/>
              </a:spcAft>
            </a:pPr>
            <a:r>
              <a:rPr sz="1100" b="0">
                <a:solidFill>
                  <a:srgbClr val="5B6170"/>
                </a:solidFill>
                <a:latin typeface="Helvetica Neue"/>
              </a:rPr>
              <a:t>MRR</a:t>
            </a:r>
          </a:p>
        </p:txBody>
      </p:sp>
      <p:sp>
        <p:nvSpPr>
          <p:cNvPr id="9" name="Rectangle 8"/>
          <p:cNvSpPr/>
          <p:nvPr/>
        </p:nvSpPr>
        <p:spPr>
          <a:xfrm>
            <a:off x="3474720" y="1645920"/>
            <a:ext cx="2514600" cy="1737360"/>
          </a:xfrm>
          <a:prstGeom prst="rect">
            <a:avLst/>
          </a:prstGeom>
          <a:solidFill>
            <a:srgbClr val="F5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03320" y="1874519"/>
            <a:ext cx="20574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2200"/>
              </a:spcAft>
            </a:pPr>
            <a:r>
              <a:rPr sz="4000" b="1">
                <a:solidFill>
                  <a:srgbClr val="1F3A5F"/>
                </a:solidFill>
                <a:latin typeface="Helvetica Neue"/>
              </a:rPr>
              <a:t>64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03320" y="2743200"/>
            <a:ext cx="2057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5"/>
              </a:spcAft>
            </a:pPr>
            <a:r>
              <a:rPr sz="1100" b="0">
                <a:solidFill>
                  <a:srgbClr val="5B6170"/>
                </a:solidFill>
                <a:latin typeface="Helvetica Neue"/>
              </a:rPr>
              <a:t>PAYING CUSTOMERS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17920" y="1645920"/>
            <a:ext cx="2514600" cy="1737360"/>
          </a:xfrm>
          <a:prstGeom prst="rect">
            <a:avLst/>
          </a:prstGeom>
          <a:solidFill>
            <a:srgbClr val="F5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46520" y="1874519"/>
            <a:ext cx="20574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2200"/>
              </a:spcAft>
            </a:pPr>
            <a:r>
              <a:rPr sz="4000" b="1">
                <a:solidFill>
                  <a:srgbClr val="1F3A5F"/>
                </a:solidFill>
                <a:latin typeface="Helvetica Neue"/>
              </a:rPr>
              <a:t>1,900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46520" y="2743200"/>
            <a:ext cx="2057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5"/>
              </a:spcAft>
            </a:pPr>
            <a:r>
              <a:rPr sz="1100" b="0">
                <a:solidFill>
                  <a:srgbClr val="5B6170"/>
                </a:solidFill>
                <a:latin typeface="Helvetica Neue"/>
              </a:rPr>
              <a:t>AGENT SEATS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961120" y="1645920"/>
            <a:ext cx="2514600" cy="1737360"/>
          </a:xfrm>
          <a:prstGeom prst="rect">
            <a:avLst/>
          </a:prstGeom>
          <a:solidFill>
            <a:srgbClr val="F5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89720" y="1874519"/>
            <a:ext cx="20574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2200"/>
              </a:spcAft>
            </a:pPr>
            <a:r>
              <a:rPr sz="4000" b="1">
                <a:solidFill>
                  <a:srgbClr val="1F3A5F"/>
                </a:solidFill>
                <a:latin typeface="Helvetica Neue"/>
              </a:rPr>
              <a:t>112%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89720" y="2743200"/>
            <a:ext cx="2057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5"/>
              </a:spcAft>
            </a:pPr>
            <a:r>
              <a:rPr sz="1100" b="0">
                <a:solidFill>
                  <a:srgbClr val="5B6170"/>
                </a:solidFill>
                <a:latin typeface="Helvetica Neue"/>
              </a:rPr>
              <a:t>NET REVENUE RETENTION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38404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210"/>
              </a:spcAft>
            </a:pPr>
            <a:r>
              <a:rPr sz="2200" b="0">
                <a:solidFill>
                  <a:srgbClr val="2A2E38"/>
                </a:solidFill>
                <a:latin typeface="Helvetica Neue"/>
              </a:rPr>
              <a:t>Launched January 2026. Average customer has 30 seats and pays $2,370 a month. Logo churn to date: 3 customers, all under 10 seats.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07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60"/>
              </a:spcAft>
            </a:pPr>
            <a:r>
              <a:rPr sz="3200" b="1">
                <a:solidFill>
                  <a:srgbClr val="1F3A5F"/>
                </a:solidFill>
                <a:latin typeface="Helvetica Neue"/>
              </a:rPr>
              <a:t>Business 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Relay Voice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54480"/>
            <a:ext cx="5120640" cy="4389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100"/>
              </a:spcAft>
            </a:pPr>
            <a:r>
              <a:rPr sz="2000" b="0">
                <a:solidFill>
                  <a:srgbClr val="2A2E38"/>
                </a:solidFill>
                <a:latin typeface="Helvetica Neue"/>
              </a:rPr>
              <a:t>•  Per-seat subscription, $79 per agent per month, billed annually.</a:t>
            </a:r>
          </a:p>
          <a:p>
            <a:pPr algn="l">
              <a:spcAft>
                <a:spcPts val="1100"/>
              </a:spcAft>
            </a:pPr>
            <a:r>
              <a:rPr sz="2000" b="0">
                <a:solidFill>
                  <a:srgbClr val="2A2E38"/>
                </a:solidFill>
                <a:latin typeface="Helvetica Neue"/>
              </a:rPr>
              <a:t>•  Usage: call minutes passed through at cost plus 15%.</a:t>
            </a:r>
          </a:p>
          <a:p>
            <a:pPr algn="l">
              <a:spcAft>
                <a:spcPts val="1100"/>
              </a:spcAft>
            </a:pPr>
            <a:r>
              <a:rPr sz="2000" b="0">
                <a:solidFill>
                  <a:srgbClr val="2A2E38"/>
                </a:solidFill>
                <a:latin typeface="Helvetica Neue"/>
              </a:rPr>
              <a:t>•  Gross margin 72% blended; telephony is the main cost of revenue.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9360" y="1554480"/>
            <a:ext cx="5120640" cy="4389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100"/>
              </a:spcAft>
            </a:pPr>
            <a:r>
              <a:rPr sz="2000" b="0">
                <a:solidFill>
                  <a:srgbClr val="2A2E38"/>
                </a:solidFill>
                <a:latin typeface="Helvetica Neue"/>
              </a:rPr>
              <a:t>•  Average contract value $28k.</a:t>
            </a:r>
          </a:p>
          <a:p>
            <a:pPr algn="l">
              <a:spcAft>
                <a:spcPts val="1100"/>
              </a:spcAft>
            </a:pPr>
            <a:r>
              <a:rPr sz="2000" b="0">
                <a:solidFill>
                  <a:srgbClr val="2A2E38"/>
                </a:solidFill>
                <a:latin typeface="Helvetica Neue"/>
              </a:rPr>
              <a:t>•  Sales cycle 34 days, inbound-led; two account executives.</a:t>
            </a:r>
          </a:p>
          <a:p>
            <a:pPr algn="l">
              <a:spcAft>
                <a:spcPts val="1100"/>
              </a:spcAft>
            </a:pPr>
            <a:r>
              <a:rPr sz="2000" b="0">
                <a:solidFill>
                  <a:srgbClr val="2A2E38"/>
                </a:solidFill>
                <a:latin typeface="Helvetica Neue"/>
              </a:rPr>
              <a:t>•  CAC payback 7 months on the last two cohorts.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07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60"/>
              </a:spcAft>
            </a:pPr>
            <a:r>
              <a:rPr sz="3200" b="1">
                <a:solidFill>
                  <a:srgbClr val="1F3A5F"/>
                </a:solidFill>
                <a:latin typeface="Helvetica Neue"/>
              </a:rPr>
              <a:t>Market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Relay Voice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About 48,000 companies in North America and Europe run support teams of 10 to 300 agents on a dedicated phone channel.</a:t>
            </a:r>
          </a:p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At our current average contract value that is a $1.3B annual serviceable market.</a:t>
            </a:r>
          </a:p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The broader cloud contact-center market is larger but dominated by enterprise suites; we do not count it.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07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60"/>
              </a:spcAft>
            </a:pPr>
            <a:r>
              <a:rPr sz="3200" b="1">
                <a:solidFill>
                  <a:srgbClr val="1F3A5F"/>
                </a:solidFill>
                <a:latin typeface="Helvetica Neue"/>
              </a:rPr>
              <a:t>Competition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Relay Voice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7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31520" y="1645920"/>
          <a:ext cx="1069848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/>
                <a:gridCol w="2139696"/>
                <a:gridCol w="2139696"/>
                <a:gridCol w="2139696"/>
                <a:gridCol w="2139696"/>
              </a:tblGrid>
              <a:tr h="457200"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FFFFFF"/>
                          </a:solidFill>
                          <a:latin typeface="Helvetica Neue"/>
                        </a:defRPr>
                      </a:pPr>
                    </a:p>
                  </a:txBody>
                  <a:tcPr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FFFFFF"/>
                          </a:solidFill>
                          <a:latin typeface="Helvetica Neue"/>
                        </a:defRPr>
                      </a:pPr>
                      <a:r>
                        <a:t>Relay</a:t>
                      </a:r>
                    </a:p>
                  </a:txBody>
                  <a:tcPr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FFFFFF"/>
                          </a:solidFill>
                          <a:latin typeface="Helvetica Neue"/>
                        </a:defRPr>
                      </a:pPr>
                      <a:r>
                        <a:t>Aircall</a:t>
                      </a:r>
                    </a:p>
                  </a:txBody>
                  <a:tcPr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FFFFFF"/>
                          </a:solidFill>
                          <a:latin typeface="Helvetica Neue"/>
                        </a:defRPr>
                      </a:pPr>
                      <a:r>
                        <a:t>Dialpad</a:t>
                      </a:r>
                    </a:p>
                  </a:txBody>
                  <a:tcPr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FFFFFF"/>
                          </a:solidFill>
                          <a:latin typeface="Helvetica Neue"/>
                        </a:defRPr>
                      </a:pPr>
                      <a:r>
                        <a:t>Legacy PBX</a:t>
                      </a:r>
                    </a:p>
                  </a:txBody>
                  <a:tcPr>
                    <a:solidFill>
                      <a:srgbClr val="1F3A5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Built for inbound support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Yes</a:t>
                      </a:r>
                    </a:p>
                  </a:txBody>
                  <a:tcPr>
                    <a:solidFill>
                      <a:srgbClr val="F5F6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Partly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No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No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Helpdesk context on call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Native</a:t>
                      </a:r>
                    </a:p>
                  </a:txBody>
                  <a:tcPr>
                    <a:solidFill>
                      <a:srgbClr val="F5F6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Integration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Integration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None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Staffing forecast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Yes</a:t>
                      </a:r>
                    </a:p>
                  </a:txBody>
                  <a:tcPr>
                    <a:solidFill>
                      <a:srgbClr val="F5F6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No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No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No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Price per seat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$79</a:t>
                      </a:r>
                    </a:p>
                  </a:txBody>
                  <a:tcPr>
                    <a:solidFill>
                      <a:srgbClr val="F5F6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$70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$95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Varies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07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60"/>
              </a:spcAft>
            </a:pPr>
            <a:r>
              <a:rPr sz="3200" b="1">
                <a:solidFill>
                  <a:srgbClr val="1F3A5F"/>
                </a:solidFill>
                <a:latin typeface="Helvetica Neue"/>
              </a:rPr>
              <a:t>Team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Relay Voice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54480"/>
            <a:ext cx="5120640" cy="4389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100"/>
              </a:spcAft>
            </a:pPr>
            <a:r>
              <a:rPr sz="2000" b="0">
                <a:solidFill>
                  <a:srgbClr val="2A2E38"/>
                </a:solidFill>
                <a:latin typeface="Helvetica Neue"/>
              </a:rPr>
              <a:t>•  Mara Lindqvist, CEO. Ran a 140-agent support organisation at Klarna; before that product at Zendesk Talk.</a:t>
            </a:r>
          </a:p>
          <a:p>
            <a:pPr algn="l">
              <a:spcAft>
                <a:spcPts val="1100"/>
              </a:spcAft>
            </a:pPr>
            <a:r>
              <a:rPr sz="2000" b="0">
                <a:solidFill>
                  <a:srgbClr val="2A2E38"/>
                </a:solidFill>
                <a:latin typeface="Helvetica Neue"/>
              </a:rPr>
              <a:t>•  Owen Achebe, CTO. Built the voice stack at a telehealth company; WebRTC contributor.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9360" y="1554480"/>
            <a:ext cx="5120640" cy="4389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100"/>
              </a:spcAft>
            </a:pPr>
            <a:r>
              <a:rPr sz="2000" b="0">
                <a:solidFill>
                  <a:srgbClr val="2A2E38"/>
                </a:solidFill>
                <a:latin typeface="Helvetica Neue"/>
              </a:rPr>
              <a:t>•  Priya Nair, Head of Sales. First sales hire at Intercom in EMEA.</a:t>
            </a:r>
          </a:p>
          <a:p>
            <a:pPr algn="l">
              <a:spcAft>
                <a:spcPts val="1100"/>
              </a:spcAft>
            </a:pPr>
            <a:r>
              <a:rPr sz="2000" b="0">
                <a:solidFill>
                  <a:srgbClr val="2A2E38"/>
                </a:solidFill>
                <a:latin typeface="Helvetica Neue"/>
              </a:rPr>
              <a:t>•  Team of 12: 7 engineering, 2 sales, 2 support, 1 ops.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E07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60"/>
              </a:spcAft>
            </a:pPr>
            <a:r>
              <a:rPr sz="3200" b="1">
                <a:solidFill>
                  <a:srgbClr val="1F3A5F"/>
                </a:solidFill>
                <a:latin typeface="Helvetica Neue"/>
              </a:rPr>
              <a:t>The raise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Relay Voice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Raising $3.5M seed on a post-money SAFE.</a:t>
            </a:r>
          </a:p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Use of funds: 5 engineers (forecasting and quality analytics), 2 account executives, SOC 2 Type II.</a:t>
            </a:r>
          </a:p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Goal: $250k MRR and 180 customers by December 2027.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743200"/>
            <a:ext cx="100584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2420"/>
              </a:spcAft>
            </a:pPr>
            <a:r>
              <a:rPr sz="4400" b="1">
                <a:solidFill>
                  <a:srgbClr val="FFFFFF"/>
                </a:solidFill>
                <a:latin typeface="Helvetica Neue"/>
              </a:rPr>
              <a:t>Thank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749039"/>
            <a:ext cx="10058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100"/>
              </a:spcAft>
            </a:pPr>
            <a:r>
              <a:rPr sz="2000" b="0">
                <a:solidFill>
                  <a:srgbClr val="FFFFFF"/>
                </a:solidFill>
                <a:latin typeface="Helvetica Neue"/>
              </a:rPr>
              <a:t>mara@relayvoice.com · relayvoice.com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