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B4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FFFFFF"/>
                </a:solidFill>
                <a:latin typeface="Helvetica Neue"/>
              </a:rPr>
              <a:t>SEED ROUND · AUGUST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2336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970"/>
              </a:spcAft>
            </a:pPr>
            <a:r>
              <a:rPr sz="5400" b="1">
                <a:solidFill>
                  <a:srgbClr val="FFFFFF"/>
                </a:solidFill>
                <a:latin typeface="Helvetica Neue"/>
              </a:rPr>
              <a:t>Grainline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21208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10"/>
              </a:spcAft>
            </a:pPr>
            <a:r>
              <a:rPr sz="2200" b="0">
                <a:solidFill>
                  <a:srgbClr val="FFFFFF"/>
                </a:solidFill>
                <a:latin typeface="Helvetica Neue"/>
              </a:rPr>
              <a:t>Specialty grain, farm to brewhouse, without the broker.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840480"/>
            <a:ext cx="1097280" cy="548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3B4A2F"/>
                </a:solidFill>
                <a:latin typeface="Helvetica Neue"/>
              </a:rPr>
              <a:t>Specialty grain moves by phone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Grainline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Craft brewers, distillers and artisan bakeries want heritage and identity-preserved grain. Farms grow it but sell through brokers who take 18 to 25% and strip the farm's name off the bag.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Buyers cannot see what is in storage, at what spec, or when it can ship.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Farms carry the price risk for a crop they planted on a handshake.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3B4A2F"/>
                </a:solidFill>
                <a:latin typeface="Helvetica Neue"/>
              </a:rPr>
              <a:t>What Grainline does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Grainline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Listings with lab specs (protein, falling number, moisture) uploaded from the farm's own test results.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Forward contracts: buyers commit to acreage before planting, farms get a deposit.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Freight arranged through regional haulers; Grainline holds payment in escrow until delivery is accepted.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3B4A2F"/>
                </a:solidFill>
                <a:latin typeface="Helvetica Neue"/>
              </a:rPr>
              <a:t>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Grainline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3B4A2F"/>
                </a:solidFill>
                <a:latin typeface="Helvetica Neue"/>
              </a:rPr>
              <a:t>$2.9M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GMV, TRAILING 12 MONTHS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47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33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3B4A2F"/>
                </a:solidFill>
                <a:latin typeface="Helvetica Neue"/>
              </a:rPr>
              <a:t>$214k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NET REVENUE, TRAILING 12 MONTHS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3B4A2F"/>
                </a:solidFill>
                <a:latin typeface="Helvetica Neue"/>
              </a:rPr>
              <a:t>96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FARMS LISTED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97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3B4A2F"/>
                </a:solidFill>
                <a:latin typeface="Helvetica Neue"/>
              </a:rPr>
              <a:t>410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97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BUYER ACCOUNTS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8404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10"/>
              </a:spcAft>
            </a:pPr>
            <a:r>
              <a:rPr sz="2200" b="0">
                <a:solidFill>
                  <a:srgbClr val="2A2E38"/>
                </a:solidFill>
                <a:latin typeface="Helvetica Neue"/>
              </a:rPr>
              <a:t>Take rate 7.4% on spot sales and 5% on forward contracts. Repeat purchase rate among buyers who have bought twice: 71%.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3B4A2F"/>
                </a:solidFill>
                <a:latin typeface="Helvetica Neue"/>
              </a:rPr>
              <a:t>Business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Grainline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Transaction fee on every sale, paid by the buyer.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Forward-contract deposit financing: 1.5% per month on advanced deposits (pilot).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Freight margin of 8% on arranged shipments.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Average order $4,100.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Gross margin 81% on marketplace fees.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Payment terms settled through escrow; no credit exposure to date.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3B4A2F"/>
                </a:solidFill>
                <a:latin typeface="Helvetica Neue"/>
              </a:rP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Grainline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US craft brewing, distilling and artisan baking buy about $1.9B of grain and malt a year.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Roughly 30% is specialty or identity-preserved, the segment that moves through brokers today: $570M.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We also see early demand from pet-food and snack brands that market single-origin ingredients.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3B4A2F"/>
                </a:solidFill>
                <a:latin typeface="Helvetica Neue"/>
              </a:rPr>
              <a:t>Competition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Grainline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645920"/>
          <a:ext cx="106984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/>
                <a:gridCol w="2139696"/>
                <a:gridCol w="2139696"/>
                <a:gridCol w="2139696"/>
                <a:gridCol w="2139696"/>
              </a:tblGrid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</a:p>
                  </a:txBody>
                  <a:tcPr>
                    <a:solidFill>
                      <a:srgbClr val="3B4A2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Grainline</a:t>
                      </a:r>
                    </a:p>
                  </a:txBody>
                  <a:tcPr>
                    <a:solidFill>
                      <a:srgbClr val="3B4A2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Regional brokers</a:t>
                      </a:r>
                    </a:p>
                  </a:txBody>
                  <a:tcPr>
                    <a:solidFill>
                      <a:srgbClr val="3B4A2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Mercaris</a:t>
                      </a:r>
                    </a:p>
                  </a:txBody>
                  <a:tcPr>
                    <a:solidFill>
                      <a:srgbClr val="3B4A2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Direct farm sales</a:t>
                      </a:r>
                    </a:p>
                  </a:txBody>
                  <a:tcPr>
                    <a:solidFill>
                      <a:srgbClr val="3B4A2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Spec data visible before purchase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Yes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Partly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Sometimes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Forward contracts with deposit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Yes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Rarely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Handshake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Freight and escrow handled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Yes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Freight only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Fee to buyer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5 to 7.4%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18 to 25%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Subscription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3B4A2F"/>
                </a:solidFill>
                <a:latin typeface="Helvetica Neue"/>
              </a:rPr>
              <a:t>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Grainline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Ellis Ward, CEO. Grain buyer for a 40-location bakery group; ran $60M of annual purchasing.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June Okafor, COO. Fourth-generation farmer; ran grain operations for a 9,000-acre family farm.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Tomas Reyes, CTO. Built logistics and payments at Flexport.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Team of 8, based in Minneapolis.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3B4A2F"/>
                </a:solidFill>
                <a:latin typeface="Helvetica Neue"/>
              </a:rPr>
              <a:t>The raise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Grainline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Raising $2.5M seed.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Use of funds: buyer-side sales in the Northeast and Pacific Northwest, lab partnerships in three states, deposit-financing facility.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Goal: $12M GMV and 300 farms by harvest 2027.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B4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058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420"/>
              </a:spcAft>
            </a:pPr>
            <a:r>
              <a:rPr sz="4400" b="1">
                <a:solidFill>
                  <a:srgbClr val="FFFFFF"/>
                </a:solidFill>
                <a:latin typeface="Helvetica Neue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49039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FFFFFF"/>
                </a:solidFill>
                <a:latin typeface="Helvetica Neue"/>
              </a:rPr>
              <a:t>ellis@grainline.co · grainline.co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